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4" r:id="rId3"/>
    <p:sldId id="259" r:id="rId4"/>
    <p:sldId id="258" r:id="rId5"/>
    <p:sldId id="295" r:id="rId6"/>
    <p:sldId id="266" r:id="rId7"/>
    <p:sldId id="297" r:id="rId8"/>
    <p:sldId id="298" r:id="rId9"/>
    <p:sldId id="27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layfair Display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  <p:embeddedFont>
      <p:font typeface="Raleway Thin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119757-7874-428F-A948-657DBD5FC329}">
  <a:tblStyle styleId="{F6119757-7874-428F-A948-657DBD5FC3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F7F3115-1E0C-4B9E-9DBF-2A110E1E936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simulators: </a:t>
            </a:r>
            <a:r>
              <a:rPr lang="en-US" dirty="0" err="1"/>
              <a:t>PhoSim</a:t>
            </a:r>
            <a:r>
              <a:rPr lang="en-US" dirty="0"/>
              <a:t>, </a:t>
            </a:r>
            <a:r>
              <a:rPr lang="en-US" dirty="0" err="1"/>
              <a:t>Guitarra</a:t>
            </a:r>
            <a:r>
              <a:rPr lang="en-US" dirty="0"/>
              <a:t> and Mirage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Misleading data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Zero-point magnitude is a magnitude brightness that corresponds to 1 detector count.  So, this is a measure of the total system sensitivity (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telescope+instrument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in this case,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NIRCam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  This is not the magnitude of the faintest source we can detect.  The real data will contain a number of background photons coming from the sky and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telecope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if this background generates 100 counts in a given photometry aperture, we would need a source flux of 50 counts to detect it at 5 sigma (1 sigma = sqrt(100) = 10).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246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12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c89f8efb0a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c89f8efb0a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07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7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10800000" flipH="1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imag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/>
          <p:nvPr/>
        </p:nvSpPr>
        <p:spPr>
          <a:xfrm rot="-5400000">
            <a:off x="4497713" y="243900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 rot="10800000" flipH="1">
            <a:off x="-50" y="4813802"/>
            <a:ext cx="9144000" cy="3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Thin"/>
              <a:buChar char="∙"/>
              <a:defRPr sz="1600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48492" y="468717"/>
            <a:ext cx="5451355" cy="725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PhoSim-NIRCam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4" descr="ua_logo_lg">
            <a:extLst>
              <a:ext uri="{FF2B5EF4-FFF2-40B4-BE49-F238E27FC236}">
                <a16:creationId xmlns:a16="http://schemas.microsoft.com/office/drawing/2014/main" id="{D739E597-408B-4E4A-B734-1E113ECE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" y="3854099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nasa-logo">
            <a:extLst>
              <a:ext uri="{FF2B5EF4-FFF2-40B4-BE49-F238E27FC236}">
                <a16:creationId xmlns:a16="http://schemas.microsoft.com/office/drawing/2014/main" id="{AA64CDBE-1BE2-4293-B7ED-82D08FB3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854099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ZSGC_sunset">
            <a:extLst>
              <a:ext uri="{FF2B5EF4-FFF2-40B4-BE49-F238E27FC236}">
                <a16:creationId xmlns:a16="http://schemas.microsoft.com/office/drawing/2014/main" id="{B7A7569C-904C-4177-A275-F600A7BA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673" y="3749324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3D5888-73B5-4497-9648-64AB1B5342A5}"/>
              </a:ext>
            </a:extLst>
          </p:cNvPr>
          <p:cNvSpPr txBox="1"/>
          <p:nvPr/>
        </p:nvSpPr>
        <p:spPr>
          <a:xfrm>
            <a:off x="48492" y="1232045"/>
            <a:ext cx="269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Jacob Magnusson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F6CFE-3EDA-457E-B391-B85F556F0D9D}"/>
              </a:ext>
            </a:extLst>
          </p:cNvPr>
          <p:cNvSpPr txBox="1"/>
          <p:nvPr/>
        </p:nvSpPr>
        <p:spPr>
          <a:xfrm>
            <a:off x="48492" y="1718963"/>
            <a:ext cx="685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Mentors: Dr.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Eiichi Egami and Dr. Kevin Hainline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DEE94-06C3-41DD-AA5C-D996B1B46BEC}"/>
              </a:ext>
            </a:extLst>
          </p:cNvPr>
          <p:cNvSpPr txBox="1"/>
          <p:nvPr/>
        </p:nvSpPr>
        <p:spPr>
          <a:xfrm>
            <a:off x="48492" y="2218018"/>
            <a:ext cx="685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University of Arizona, Steward Observatory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15042-62A3-4D10-80B3-3A840E77DAF6}"/>
              </a:ext>
            </a:extLst>
          </p:cNvPr>
          <p:cNvSpPr txBox="1"/>
          <p:nvPr/>
        </p:nvSpPr>
        <p:spPr>
          <a:xfrm>
            <a:off x="48492" y="2710051"/>
            <a:ext cx="685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17 April 2021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JWST-NIRCam</a:t>
            </a:r>
            <a:endParaRPr sz="4000" dirty="0"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593575" y="2023653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JWST</a:t>
            </a:r>
            <a:endParaRPr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James-Webb Space Telescope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Successor to Hubble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Unique Mirror (Effect on image)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2"/>
          </p:nvPr>
        </p:nvSpPr>
        <p:spPr>
          <a:xfrm>
            <a:off x="3201738" y="2023653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NIRCam</a:t>
            </a:r>
            <a:endParaRPr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Near Infrared Camera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Detector on JWST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Designed to view extremely distant objects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77EB0-E056-40E6-AEE8-E40364262815}"/>
              </a:ext>
            </a:extLst>
          </p:cNvPr>
          <p:cNvSpPr txBox="1"/>
          <p:nvPr/>
        </p:nvSpPr>
        <p:spPr>
          <a:xfrm>
            <a:off x="6525528" y="3791202"/>
            <a:ext cx="22873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Raleway Thin" panose="020B0604020202020204" charset="0"/>
              </a:rPr>
              <a:t>Image credit: NASA/Desiree Stove</a:t>
            </a:r>
            <a:endParaRPr lang="en-US" sz="800" dirty="0">
              <a:latin typeface="Raleway Thin" panose="020B0604020202020204" charset="0"/>
            </a:endParaRPr>
          </a:p>
        </p:txBody>
      </p:sp>
      <p:pic>
        <p:nvPicPr>
          <p:cNvPr id="1026" name="Picture 2" descr="The James Webb Space Telescope">
            <a:extLst>
              <a:ext uri="{FF2B5EF4-FFF2-40B4-BE49-F238E27FC236}">
                <a16:creationId xmlns:a16="http://schemas.microsoft.com/office/drawing/2014/main" id="{5E299A2B-24C9-429D-9214-37C3B55F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63" y="1745996"/>
            <a:ext cx="3054284" cy="19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78;p21">
            <a:extLst>
              <a:ext uri="{FF2B5EF4-FFF2-40B4-BE49-F238E27FC236}">
                <a16:creationId xmlns:a16="http://schemas.microsoft.com/office/drawing/2014/main" id="{F36FEA5E-7E62-4779-991D-6E13CF3E6D3D}"/>
              </a:ext>
            </a:extLst>
          </p:cNvPr>
          <p:cNvSpPr txBox="1">
            <a:spLocks/>
          </p:cNvSpPr>
          <p:nvPr/>
        </p:nvSpPr>
        <p:spPr>
          <a:xfrm>
            <a:off x="294021" y="1623748"/>
            <a:ext cx="5081541" cy="4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Thin"/>
              <a:buChar char="∙"/>
              <a:defRPr sz="1400" b="0" i="0" u="none" strike="noStrike" cap="none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Thin"/>
              <a:buChar char="∙"/>
              <a:defRPr sz="1400" b="0" i="0" u="none" strike="noStrike" cap="none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Thin"/>
              <a:buChar char="∙"/>
              <a:defRPr sz="1400" b="0" i="0" u="none" strike="noStrike" cap="none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Thin"/>
              <a:buChar char="∙"/>
              <a:defRPr sz="1400" b="0" i="0" u="none" strike="noStrike" cap="none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Thin"/>
              <a:buChar char="∙"/>
              <a:defRPr sz="1400" b="0" i="0" u="none" strike="noStrike" cap="none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Thin"/>
              <a:buChar char="∙"/>
              <a:defRPr sz="1400" b="0" i="0" u="none" strike="noStrike" cap="none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Thin"/>
              <a:buChar char="∙"/>
              <a:defRPr sz="1400" b="0" i="0" u="none" strike="noStrike" cap="none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Thin"/>
              <a:buChar char="∙"/>
              <a:defRPr sz="1400" b="0" i="0" u="none" strike="noStrike" cap="none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Thin"/>
              <a:buChar char="∙"/>
              <a:defRPr sz="1400" b="0" i="0" u="none" strike="noStrike" cap="none">
                <a:solidFill>
                  <a:srgbClr val="11111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pic>
        <p:nvPicPr>
          <p:cNvPr id="18" name="Picture 4" descr="ua_logo_lg">
            <a:extLst>
              <a:ext uri="{FF2B5EF4-FFF2-40B4-BE49-F238E27FC236}">
                <a16:creationId xmlns:a16="http://schemas.microsoft.com/office/drawing/2014/main" id="{CE4B186D-9F7B-49D4-AD4B-868F4412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" y="4402951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nasa-logo">
            <a:extLst>
              <a:ext uri="{FF2B5EF4-FFF2-40B4-BE49-F238E27FC236}">
                <a16:creationId xmlns:a16="http://schemas.microsoft.com/office/drawing/2014/main" id="{8087F3BF-B1F8-43C3-987F-3F777F8B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20" y="4328188"/>
            <a:ext cx="872835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ZSGC_sunset">
            <a:extLst>
              <a:ext uri="{FF2B5EF4-FFF2-40B4-BE49-F238E27FC236}">
                <a16:creationId xmlns:a16="http://schemas.microsoft.com/office/drawing/2014/main" id="{23616CE8-7967-4B90-BF5A-06AD4882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64626" y="4269340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31AEA3-7CCD-428A-BACE-FAEA7BCBE859}"/>
              </a:ext>
            </a:extLst>
          </p:cNvPr>
          <p:cNvSpPr txBox="1"/>
          <p:nvPr/>
        </p:nvSpPr>
        <p:spPr>
          <a:xfrm>
            <a:off x="8161033" y="514788"/>
            <a:ext cx="13036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Raleway Thin" panose="020B0604020202020204" charset="0"/>
              </a:rPr>
              <a:t>Image credit: ESO</a:t>
            </a:r>
            <a:endParaRPr lang="en-US" sz="800" dirty="0">
              <a:latin typeface="Raleway Thin" panose="020B0604020202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t="-4000" r="-11000" b="45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1454724" y="2470041"/>
            <a:ext cx="6234547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Makes </a:t>
            </a:r>
            <a:r>
              <a:rPr lang="en-US" dirty="0" err="1"/>
              <a:t>PhoSim</a:t>
            </a:r>
            <a:r>
              <a:rPr lang="en-US" dirty="0"/>
              <a:t> Unique?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1025030" y="3192282"/>
            <a:ext cx="7093933" cy="672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Why do we need to simulate these images?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Keyword: Monte Carlo Photon Ray-Tracing ~ Tracking Light Paths </a:t>
            </a:r>
            <a:endParaRPr dirty="0"/>
          </a:p>
        </p:txBody>
      </p:sp>
      <p:pic>
        <p:nvPicPr>
          <p:cNvPr id="4" name="Picture 4" descr="ua_logo_lg">
            <a:extLst>
              <a:ext uri="{FF2B5EF4-FFF2-40B4-BE49-F238E27FC236}">
                <a16:creationId xmlns:a16="http://schemas.microsoft.com/office/drawing/2014/main" id="{08839480-43F0-45FA-A1E5-16C925C7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" y="4399866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>
            <a:extLst>
              <a:ext uri="{FF2B5EF4-FFF2-40B4-BE49-F238E27FC236}">
                <a16:creationId xmlns:a16="http://schemas.microsoft.com/office/drawing/2014/main" id="{791D3D5B-E640-46AA-A3B4-3488B91C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78" y="4352082"/>
            <a:ext cx="872835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A35E25EC-2758-47A2-8BA9-AD6451F5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71554" y="4266255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591475" y="891432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Detector Calibration</a:t>
            </a:r>
            <a:endParaRPr sz="4800"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Zero Point Magnitude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Convert Counts to Flux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Convert Flux to Object Properties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11111"/>
                </a:solidFill>
              </a:rPr>
              <a:t>Geometric Distortion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Optical System can offset an object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11111"/>
                </a:solidFill>
              </a:rPr>
              <a:t>Polynomial Fitting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rgbClr val="111111"/>
              </a:solidFill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 descr="ua_logo_lg">
            <a:extLst>
              <a:ext uri="{FF2B5EF4-FFF2-40B4-BE49-F238E27FC236}">
                <a16:creationId xmlns:a16="http://schemas.microsoft.com/office/drawing/2014/main" id="{8EE629C6-FBB3-41C2-9703-4C5F8731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9817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>
            <a:extLst>
              <a:ext uri="{FF2B5EF4-FFF2-40B4-BE49-F238E27FC236}">
                <a16:creationId xmlns:a16="http://schemas.microsoft.com/office/drawing/2014/main" id="{5308ABD0-27C2-4263-B87F-6B55F0B0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07" y="4382581"/>
            <a:ext cx="872835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B90C72CB-CC52-4908-9E7F-E7BA44A9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916145" y="4291607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20000"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588748" y="698733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The LMC</a:t>
            </a:r>
            <a:br>
              <a:rPr lang="en" sz="4800" dirty="0"/>
            </a:br>
            <a:r>
              <a:rPr lang="en" sz="2000" dirty="0"/>
              <a:t>(Large Magellanic Cloud)</a:t>
            </a:r>
            <a:endParaRPr sz="4800"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588748" y="1379249"/>
            <a:ext cx="3393300" cy="2543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</a:rPr>
              <a:t>Satellite Galaxy to the Milky Way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</a:rPr>
              <a:t>Homogenous distri</a:t>
            </a:r>
            <a:r>
              <a:rPr lang="en-US" dirty="0"/>
              <a:t>bution of stars with well known positions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</a:rPr>
              <a:t>A perfect candidate for geometric distortion calibra</a:t>
            </a:r>
            <a:r>
              <a:rPr lang="en-US" dirty="0"/>
              <a:t>tion</a:t>
            </a:r>
          </a:p>
          <a:p>
            <a:pPr marL="285750" indent="-28575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The three simulators’ roles</a:t>
            </a:r>
            <a:endParaRPr lang="en-US" dirty="0">
              <a:solidFill>
                <a:srgbClr val="111111"/>
              </a:solidFill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588748" y="481380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Google Shape;111;p15">
            <a:extLst>
              <a:ext uri="{FF2B5EF4-FFF2-40B4-BE49-F238E27FC236}">
                <a16:creationId xmlns:a16="http://schemas.microsoft.com/office/drawing/2014/main" id="{A055E650-ED21-4420-8E5D-C44B3E8C121E}"/>
              </a:ext>
            </a:extLst>
          </p:cNvPr>
          <p:cNvSpPr txBox="1">
            <a:spLocks/>
          </p:cNvSpPr>
          <p:nvPr/>
        </p:nvSpPr>
        <p:spPr>
          <a:xfrm>
            <a:off x="588748" y="4813800"/>
            <a:ext cx="33891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6" name="Picture 5" descr="ua_logo_lg">
            <a:extLst>
              <a:ext uri="{FF2B5EF4-FFF2-40B4-BE49-F238E27FC236}">
                <a16:creationId xmlns:a16="http://schemas.microsoft.com/office/drawing/2014/main" id="{3DAD4401-05EB-4480-A1BF-1B1818E5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9867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sa-logo">
            <a:extLst>
              <a:ext uri="{FF2B5EF4-FFF2-40B4-BE49-F238E27FC236}">
                <a16:creationId xmlns:a16="http://schemas.microsoft.com/office/drawing/2014/main" id="{20EF1282-A527-4A0C-B335-9A2748BF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80" y="4392114"/>
            <a:ext cx="872835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ZSGC_sunset">
            <a:extLst>
              <a:ext uri="{FF2B5EF4-FFF2-40B4-BE49-F238E27FC236}">
                <a16:creationId xmlns:a16="http://schemas.microsoft.com/office/drawing/2014/main" id="{EAF3190B-FBC1-4BDF-BE86-0B57BD21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909218" y="4291657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1128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 idx="4294967295"/>
          </p:nvPr>
        </p:nvSpPr>
        <p:spPr>
          <a:xfrm>
            <a:off x="0" y="682625"/>
            <a:ext cx="9144000" cy="4130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09;p15">
            <a:extLst>
              <a:ext uri="{FF2B5EF4-FFF2-40B4-BE49-F238E27FC236}">
                <a16:creationId xmlns:a16="http://schemas.microsoft.com/office/drawing/2014/main" id="{EAB28A44-A495-4B83-BAD1-76193B57B147}"/>
              </a:ext>
            </a:extLst>
          </p:cNvPr>
          <p:cNvSpPr txBox="1">
            <a:spLocks/>
          </p:cNvSpPr>
          <p:nvPr/>
        </p:nvSpPr>
        <p:spPr>
          <a:xfrm>
            <a:off x="984502" y="0"/>
            <a:ext cx="7352189" cy="7481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latin typeface="Playfair Display" panose="020B0604020202020204" charset="0"/>
              </a:rPr>
              <a:t>Complicated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645D7-634F-4450-9019-31E7D3CA16DF}"/>
              </a:ext>
            </a:extLst>
          </p:cNvPr>
          <p:cNvSpPr txBox="1"/>
          <p:nvPr/>
        </p:nvSpPr>
        <p:spPr>
          <a:xfrm>
            <a:off x="5908333" y="4460875"/>
            <a:ext cx="2634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Raleway Thin" panose="020B0604020202020204" charset="0"/>
              </a:rPr>
              <a:t>Inspired by JAGUAR –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173130 (z = 3)</a:t>
            </a:r>
          </a:p>
          <a:p>
            <a:r>
              <a:rPr lang="en-US" sz="800" b="1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JA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DES Extra</a:t>
            </a:r>
            <a:r>
              <a:rPr lang="en-US" sz="800" b="1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g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alactic </a:t>
            </a:r>
            <a:r>
              <a:rPr lang="en-US" sz="800" b="1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U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ltra-deep </a:t>
            </a:r>
            <a:r>
              <a:rPr lang="en-US" sz="800" b="1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A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rtificial </a:t>
            </a:r>
            <a:r>
              <a:rPr lang="en-US" sz="800" b="1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R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Raleway" panose="020B0604020202020204" charset="0"/>
              </a:rPr>
              <a:t>ealization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4" descr="ua_logo_lg">
            <a:extLst>
              <a:ext uri="{FF2B5EF4-FFF2-40B4-BE49-F238E27FC236}">
                <a16:creationId xmlns:a16="http://schemas.microsoft.com/office/drawing/2014/main" id="{D3142312-FF22-423B-AB68-A803B6DD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" y="4363453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nasa-logo">
            <a:extLst>
              <a:ext uri="{FF2B5EF4-FFF2-40B4-BE49-F238E27FC236}">
                <a16:creationId xmlns:a16="http://schemas.microsoft.com/office/drawing/2014/main" id="{32B43EED-BC49-40DE-B973-154530E2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62" y="4282228"/>
            <a:ext cx="872835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ZSGC_sunset">
            <a:extLst>
              <a:ext uri="{FF2B5EF4-FFF2-40B4-BE49-F238E27FC236}">
                <a16:creationId xmlns:a16="http://schemas.microsoft.com/office/drawing/2014/main" id="{2916A0A3-48AF-401B-8B90-1D0B5EE0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42387" y="4229842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51000"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Conclusions and Future</a:t>
            </a:r>
            <a:endParaRPr sz="3600" dirty="0"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392309" y="1545852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Zero-Points</a:t>
            </a:r>
            <a:endParaRPr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PhoSim is less sensitive compared lab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Consistent between the two modules within PhoSim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2"/>
          </p:nvPr>
        </p:nvSpPr>
        <p:spPr>
          <a:xfrm>
            <a:off x="2974418" y="1534092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Geometric Distortion</a:t>
            </a:r>
            <a:endParaRPr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Header issues in .fits files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STScI geometric distortion fitting program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Deep LMC or high redshift exposures (long runtimes ~ twelve hours)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18" name="Picture 4" descr="ua_logo_lg">
            <a:extLst>
              <a:ext uri="{FF2B5EF4-FFF2-40B4-BE49-F238E27FC236}">
                <a16:creationId xmlns:a16="http://schemas.microsoft.com/office/drawing/2014/main" id="{CE4B186D-9F7B-49D4-AD4B-868F4412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" y="4402951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nasa-logo">
            <a:extLst>
              <a:ext uri="{FF2B5EF4-FFF2-40B4-BE49-F238E27FC236}">
                <a16:creationId xmlns:a16="http://schemas.microsoft.com/office/drawing/2014/main" id="{8087F3BF-B1F8-43C3-987F-3F777F8B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57" y="4374113"/>
            <a:ext cx="872835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ZSGC_sunset">
            <a:extLst>
              <a:ext uri="{FF2B5EF4-FFF2-40B4-BE49-F238E27FC236}">
                <a16:creationId xmlns:a16="http://schemas.microsoft.com/office/drawing/2014/main" id="{23616CE8-7967-4B90-BF5A-06AD4882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64626" y="4269340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9028B82-3D01-49DF-8B90-37C73AB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82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36C4E5-ECD0-49E9-B5F3-E2BFF0517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04250"/>
              </p:ext>
            </p:extLst>
          </p:nvPr>
        </p:nvGraphicFramePr>
        <p:xfrm>
          <a:off x="5761198" y="1487234"/>
          <a:ext cx="2648512" cy="3129212"/>
        </p:xfrm>
        <a:graphic>
          <a:graphicData uri="http://schemas.openxmlformats.org/drawingml/2006/table">
            <a:tbl>
              <a:tblPr/>
              <a:tblGrid>
                <a:gridCol w="637366">
                  <a:extLst>
                    <a:ext uri="{9D8B030D-6E8A-4147-A177-3AD203B41FA5}">
                      <a16:colId xmlns:a16="http://schemas.microsoft.com/office/drawing/2014/main" val="3303845463"/>
                    </a:ext>
                  </a:extLst>
                </a:gridCol>
                <a:gridCol w="701964">
                  <a:extLst>
                    <a:ext uri="{9D8B030D-6E8A-4147-A177-3AD203B41FA5}">
                      <a16:colId xmlns:a16="http://schemas.microsoft.com/office/drawing/2014/main" val="2574570573"/>
                    </a:ext>
                  </a:extLst>
                </a:gridCol>
                <a:gridCol w="654591">
                  <a:extLst>
                    <a:ext uri="{9D8B030D-6E8A-4147-A177-3AD203B41FA5}">
                      <a16:colId xmlns:a16="http://schemas.microsoft.com/office/drawing/2014/main" val="1405687376"/>
                    </a:ext>
                  </a:extLst>
                </a:gridCol>
                <a:gridCol w="654591">
                  <a:extLst>
                    <a:ext uri="{9D8B030D-6E8A-4147-A177-3AD203B41FA5}">
                      <a16:colId xmlns:a16="http://schemas.microsoft.com/office/drawing/2014/main" val="1366888250"/>
                    </a:ext>
                  </a:extLst>
                </a:gridCol>
              </a:tblGrid>
              <a:tr h="3309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Filter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Zero Point Magnitude A</a:t>
                      </a:r>
                      <a:endParaRPr lang="en-US" sz="80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Zero Point Magnitude B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ETC Zero-Points A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48459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F070W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26.019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26.014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27.014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443608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F090W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26.736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26.736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27.431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237268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F115W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28.844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26.840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27.543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05140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F150W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27.210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27.206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27.782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340230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F200W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27.433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27.434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27.956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517361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F277W</a:t>
                      </a:r>
                      <a:endParaRPr lang="en-US" sz="80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27.295</a:t>
                      </a:r>
                      <a:endParaRPr lang="en-US" sz="80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27.461</a:t>
                      </a:r>
                      <a:endParaRPr lang="en-US" sz="80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27.862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258594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F335M</a:t>
                      </a:r>
                      <a:endParaRPr lang="en-US" sz="80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26.327</a:t>
                      </a:r>
                      <a:endParaRPr lang="en-US" sz="80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26.401</a:t>
                      </a:r>
                      <a:endParaRPr lang="en-US" sz="80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27.033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982812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F356W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27.392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27.415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27.981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148544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F410M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26.646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26.528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27.154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53478"/>
                  </a:ext>
                </a:extLst>
              </a:tr>
              <a:tr h="2798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F444W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27.476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27.245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28.029</a:t>
                      </a:r>
                      <a:endParaRPr lang="en-US" sz="800" dirty="0">
                        <a:effectLst/>
                      </a:endParaRPr>
                    </a:p>
                  </a:txBody>
                  <a:tcPr marL="27639" marR="27639" marT="27639" marB="276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307104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CA435C1F-0EEA-4E28-B249-0D64C10A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760" y="1324111"/>
            <a:ext cx="111553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3737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5"/>
          <p:cNvSpPr txBox="1">
            <a:spLocks noGrp="1"/>
          </p:cNvSpPr>
          <p:nvPr>
            <p:ph type="title"/>
          </p:nvPr>
        </p:nvSpPr>
        <p:spPr>
          <a:xfrm>
            <a:off x="34592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Acknowledgements</a:t>
            </a:r>
            <a:endParaRPr sz="3600" dirty="0"/>
          </a:p>
        </p:txBody>
      </p:sp>
      <p:pic>
        <p:nvPicPr>
          <p:cNvPr id="610" name="Google Shape;610;p45"/>
          <p:cNvPicPr preferRelativeResize="0"/>
          <p:nvPr/>
        </p:nvPicPr>
        <p:blipFill rotWithShape="1">
          <a:blip r:embed="rId3"/>
          <a:srcRect l="-337" t="8436" r="337" b="13028"/>
          <a:stretch/>
        </p:blipFill>
        <p:spPr>
          <a:xfrm>
            <a:off x="855300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1" name="Google Shape;611;p45"/>
          <p:cNvSpPr txBox="1"/>
          <p:nvPr/>
        </p:nvSpPr>
        <p:spPr>
          <a:xfrm>
            <a:off x="860325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Eiichi Egami</a:t>
            </a:r>
            <a:br>
              <a:rPr lang="en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Mentor</a:t>
            </a:r>
            <a:endParaRPr sz="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2" name="Google Shape;612;p45"/>
          <p:cNvPicPr preferRelativeResize="0"/>
          <p:nvPr/>
        </p:nvPicPr>
        <p:blipFill rotWithShape="1">
          <a:blip r:embed="rId4"/>
          <a:srcRect l="-337" t="7718" r="337" b="13746"/>
          <a:stretch/>
        </p:blipFill>
        <p:spPr>
          <a:xfrm>
            <a:off x="2835025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3" name="Google Shape;613;p45"/>
          <p:cNvSpPr txBox="1"/>
          <p:nvPr/>
        </p:nvSpPr>
        <p:spPr>
          <a:xfrm>
            <a:off x="2840050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Kevin </a:t>
            </a:r>
            <a:r>
              <a:rPr lang="en-US" sz="12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Hainline</a:t>
            </a:r>
            <a:endParaRPr lang="en-US" sz="12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Mentor</a:t>
            </a:r>
            <a:endParaRPr sz="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4" name="Google Shape;614;p45"/>
          <p:cNvPicPr preferRelativeResize="0"/>
          <p:nvPr/>
        </p:nvPicPr>
        <p:blipFill rotWithShape="1">
          <a:blip r:embed="rId5"/>
          <a:srcRect t="3428" b="29904"/>
          <a:stretch/>
        </p:blipFill>
        <p:spPr>
          <a:xfrm>
            <a:off x="4814750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5" name="Google Shape;615;p45"/>
          <p:cNvSpPr txBox="1"/>
          <p:nvPr/>
        </p:nvSpPr>
        <p:spPr>
          <a:xfrm>
            <a:off x="4819775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John Peterson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PhoSim Developer</a:t>
            </a:r>
            <a:endParaRPr sz="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6" name="Google Shape;616;p45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6794475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7" name="Google Shape;617;p45"/>
          <p:cNvSpPr txBox="1"/>
          <p:nvPr/>
        </p:nvSpPr>
        <p:spPr>
          <a:xfrm>
            <a:off x="6799500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Tony Sohn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STScI Contact</a:t>
            </a:r>
            <a:endParaRPr sz="8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180;p21">
            <a:extLst>
              <a:ext uri="{FF2B5EF4-FFF2-40B4-BE49-F238E27FC236}">
                <a16:creationId xmlns:a16="http://schemas.microsoft.com/office/drawing/2014/main" id="{E6ECB29E-225C-469A-8CF5-A64309A2D0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4536" y="4818491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16" name="Picture 4" descr="ua_logo_lg">
            <a:extLst>
              <a:ext uri="{FF2B5EF4-FFF2-40B4-BE49-F238E27FC236}">
                <a16:creationId xmlns:a16="http://schemas.microsoft.com/office/drawing/2014/main" id="{33673E0F-5644-4023-B1CD-95E73337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7692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nasa-logo">
            <a:extLst>
              <a:ext uri="{FF2B5EF4-FFF2-40B4-BE49-F238E27FC236}">
                <a16:creationId xmlns:a16="http://schemas.microsoft.com/office/drawing/2014/main" id="{269DABD0-10FB-4886-A0ED-C727CA7F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82" y="4378854"/>
            <a:ext cx="872835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ZSGC_sunset">
            <a:extLst>
              <a:ext uri="{FF2B5EF4-FFF2-40B4-BE49-F238E27FC236}">
                <a16:creationId xmlns:a16="http://schemas.microsoft.com/office/drawing/2014/main" id="{13AE7BF4-8FF2-40E7-8790-D3424F97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495587" y="4274081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57234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 txBox="1">
            <a:spLocks noGrp="1"/>
          </p:cNvSpPr>
          <p:nvPr>
            <p:ph type="title"/>
          </p:nvPr>
        </p:nvSpPr>
        <p:spPr>
          <a:xfrm>
            <a:off x="570300" y="530300"/>
            <a:ext cx="3393300" cy="2041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 You</a:t>
            </a:r>
            <a:endParaRPr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7A67F-93AF-4277-8A39-F9965859B4A0}"/>
              </a:ext>
            </a:extLst>
          </p:cNvPr>
          <p:cNvSpPr txBox="1"/>
          <p:nvPr/>
        </p:nvSpPr>
        <p:spPr>
          <a:xfrm>
            <a:off x="85725" y="2895600"/>
            <a:ext cx="435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Thin" panose="020B0604020202020204" charset="0"/>
              </a:rPr>
              <a:t>Jacob Magnusson</a:t>
            </a:r>
          </a:p>
          <a:p>
            <a:pPr algn="ctr"/>
            <a:r>
              <a:rPr lang="en-US" sz="2000" dirty="0">
                <a:latin typeface="Raleway Thin" panose="020B0604020202020204" charset="0"/>
              </a:rPr>
              <a:t>magnussonm0@email.arizona.edu</a:t>
            </a: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01A65460-26F3-4194-9A60-6DF1134E5A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81400" y="481380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 descr="ua_logo_lg">
            <a:extLst>
              <a:ext uri="{FF2B5EF4-FFF2-40B4-BE49-F238E27FC236}">
                <a16:creationId xmlns:a16="http://schemas.microsoft.com/office/drawing/2014/main" id="{976B289D-9FA2-4728-A2F5-C962D7AB5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399867"/>
            <a:ext cx="872835" cy="7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>
            <a:extLst>
              <a:ext uri="{FF2B5EF4-FFF2-40B4-BE49-F238E27FC236}">
                <a16:creationId xmlns:a16="http://schemas.microsoft.com/office/drawing/2014/main" id="{CF889290-B998-4933-BC90-D6A484BB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32" y="4382631"/>
            <a:ext cx="872835" cy="7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ZSGC_sunset">
            <a:extLst>
              <a:ext uri="{FF2B5EF4-FFF2-40B4-BE49-F238E27FC236}">
                <a16:creationId xmlns:a16="http://schemas.microsoft.com/office/drawing/2014/main" id="{9840C50D-6681-4E9E-9CC6-7CA88154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4001870" y="4291657"/>
            <a:ext cx="496479" cy="85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4055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Isabella template">
  <a:themeElements>
    <a:clrScheme name="Custom 347">
      <a:dk1>
        <a:srgbClr val="111111"/>
      </a:dk1>
      <a:lt1>
        <a:srgbClr val="FFFFFF"/>
      </a:lt1>
      <a:dk2>
        <a:srgbClr val="7D7D85"/>
      </a:dk2>
      <a:lt2>
        <a:srgbClr val="E6E6EE"/>
      </a:lt2>
      <a:accent1>
        <a:srgbClr val="8EAEDF"/>
      </a:accent1>
      <a:accent2>
        <a:srgbClr val="AACC9B"/>
      </a:accent2>
      <a:accent3>
        <a:srgbClr val="ECCF75"/>
      </a:accent3>
      <a:accent4>
        <a:srgbClr val="F3B473"/>
      </a:accent4>
      <a:accent5>
        <a:srgbClr val="E27E7E"/>
      </a:accent5>
      <a:accent6>
        <a:srgbClr val="D181AA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409</Words>
  <Application>Microsoft Office PowerPoint</Application>
  <PresentationFormat>On-screen Show (16:9)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Raleway</vt:lpstr>
      <vt:lpstr>Times New Roman</vt:lpstr>
      <vt:lpstr>Arial</vt:lpstr>
      <vt:lpstr>Playfair Display</vt:lpstr>
      <vt:lpstr>Calibri</vt:lpstr>
      <vt:lpstr>Raleway Thin</vt:lpstr>
      <vt:lpstr>Isabella template</vt:lpstr>
      <vt:lpstr>PhoSim-NIRCam</vt:lpstr>
      <vt:lpstr>JWST-NIRCam</vt:lpstr>
      <vt:lpstr>What Makes PhoSim Unique?</vt:lpstr>
      <vt:lpstr>Detector Calibration</vt:lpstr>
      <vt:lpstr>The LMC (Large Magellanic Cloud)</vt:lpstr>
      <vt:lpstr>PowerPoint Presentation</vt:lpstr>
      <vt:lpstr>Conclusions and Future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PhoSim-NIRCam</dc:title>
  <dc:creator>Jacob Magnusson</dc:creator>
  <cp:lastModifiedBy>Coe, Michelle A - (macoe)</cp:lastModifiedBy>
  <cp:revision>35</cp:revision>
  <dcterms:modified xsi:type="dcterms:W3CDTF">2021-04-15T22:03:53Z</dcterms:modified>
</cp:coreProperties>
</file>